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8" r:id="rId11"/>
    <p:sldId id="279" r:id="rId12"/>
    <p:sldId id="280" r:id="rId13"/>
    <p:sldId id="282" r:id="rId14"/>
    <p:sldId id="283" r:id="rId15"/>
    <p:sldId id="269" r:id="rId16"/>
    <p:sldId id="284" r:id="rId17"/>
    <p:sldId id="271" r:id="rId18"/>
    <p:sldId id="270" r:id="rId19"/>
    <p:sldId id="274" r:id="rId20"/>
    <p:sldId id="312" r:id="rId21"/>
    <p:sldId id="276" r:id="rId22"/>
    <p:sldId id="268" r:id="rId23"/>
    <p:sldId id="273" r:id="rId24"/>
    <p:sldId id="267" r:id="rId25"/>
    <p:sldId id="259" r:id="rId26"/>
  </p:sldIdLst>
  <p:sldSz cx="18288000" cy="10287000"/>
  <p:notesSz cx="6858000" cy="9144000"/>
  <p:embeddedFontLst>
    <p:embeddedFont>
      <p:font typeface="Arial Bold" panose="020B0704020202020204" pitchFamily="34" charset="0"/>
      <p:regular r:id="rId27"/>
      <p:bold r:id="rId28"/>
    </p:embeddedFont>
    <p:embeddedFont>
      <p:font typeface="Arial Bold Italics" panose="020B0604020202020204" charset="0"/>
      <p:regular r:id="rId29"/>
    </p:embeddedFont>
    <p:embeddedFont>
      <p:font typeface="Brush Script MT" panose="03060802040406070304" pitchFamily="66" charset="0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7" autoAdjust="0"/>
    <p:restoredTop sz="94622" autoAdjust="0"/>
  </p:normalViewPr>
  <p:slideViewPr>
    <p:cSldViewPr>
      <p:cViewPr varScale="1">
        <p:scale>
          <a:sx n="57" d="100"/>
          <a:sy n="57" d="100"/>
        </p:scale>
        <p:origin x="7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1.png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svg"/><Relationship Id="rId4" Type="http://schemas.openxmlformats.org/officeDocument/2006/relationships/image" Target="../media/image3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227411"/>
            <a:ext cx="18287999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2608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65675" y="3092914"/>
            <a:ext cx="1169026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Treatment Outcome in Drug-Resistant Tuberculosis: Predictive Insights from Makueni County, Kenya</a:t>
            </a:r>
            <a:endParaRPr lang="en-GB" sz="3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0" y="4896923"/>
            <a:ext cx="1172824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Benedict M. Muma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1*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Stephen Mwatha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Caroline Kaeni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Joseph Mulei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Alphonce J. Mutinda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Emmaculate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W. Kyalo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Edwin Mutendwa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Purity W. Nyaikamba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Vincent Kongo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George P. Omondi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Mutono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Nyamai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942099" y="6387635"/>
            <a:ext cx="10813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1: Makueni County, Department of Health Services 2: Nairobi City County 3: Ministry of Health, Kenya 4: Centre for Epidemiological Modeling &amp; Analysis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907281" y="7936138"/>
            <a:ext cx="946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Thematic Area: 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Public health interventions towards Universal Health Coverage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9007944" y="934061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B13C26D7-FC6A-4910-B41E-505F9FE25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1694" y="8932272"/>
            <a:ext cx="1381506" cy="94335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C284CF60-6F55-4EFB-8A86-40FCC6DEEB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3065" y="8872345"/>
            <a:ext cx="1386597" cy="100466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2E7544A-C690-45D9-A421-7F483E6875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366" y="8817934"/>
            <a:ext cx="1409700" cy="1186676"/>
          </a:xfrm>
          <a:prstGeom prst="rect">
            <a:avLst/>
          </a:prstGeom>
        </p:spPr>
      </p:pic>
      <p:pic>
        <p:nvPicPr>
          <p:cNvPr id="1026" name="Picture 2" descr="CEMA-Africa | Kilimani">
            <a:extLst>
              <a:ext uri="{FF2B5EF4-FFF2-40B4-BE49-F238E27FC236}">
                <a16:creationId xmlns:a16="http://schemas.microsoft.com/office/drawing/2014/main" id="{AB3BC708-925D-47E4-89DE-211EFEAC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599" y="8705624"/>
            <a:ext cx="2543175" cy="133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4" y="2529621"/>
            <a:ext cx="16468725" cy="6440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DR‑TB accounts for 13% of antimicrobial resistance deaths globally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10.8 million TB cases and 1.25 million deaths in 2023 (WHO)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400,000 MDR/RR‑TB cases reported worldwide in 2023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Kenya DR‑TB prevalence: 1.5%, among 30 high‑burden countries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East Africa: 4% prevalence in new cases, 21% in retreatment cases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Makueni County: 132 DR‑TB cases (2015–2024)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More than half of cases remain undiagnosed → silent transmission</a:t>
            </a:r>
          </a:p>
          <a:p>
            <a:pPr marL="801670" lvl="1" indent="-400835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Study aim: Develop transmission‑dynamics and predictive models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7585546" cy="4363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8035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 develop and validate a compartmental transmission-dynamics model adapting the SEIR framework to simulate the intervention cascade, treatment outcome dynamics, and transmission patterns of drug-resistant tuberculosis in Makueni County</a:t>
            </a:r>
          </a:p>
          <a:p>
            <a:pPr marL="858035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construct and evaluate machine learning-based predictive models using sociodemographic and clinical characteristics to identify patients at high risk of poor treatment outcomes and inform early intervention strategies for drug-resistant tuberculosis management in Makueni County</a:t>
            </a:r>
            <a:br>
              <a:rPr lang="en-US" sz="2800" dirty="0">
                <a:solidFill>
                  <a:srgbClr val="000000"/>
                </a:solidFill>
                <a:ea typeface="Arial"/>
                <a:cs typeface="Arial"/>
                <a:sym typeface="Arial"/>
              </a:rPr>
            </a:br>
            <a:b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397654" y="2529621"/>
            <a:ext cx="16468725" cy="607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Study Design: Retrospective review of 132 drug‑resistant TB cases from the national TIBU register (2015–2024)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Study area: Makueni County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Sampling: Census approach ensured inclusion of all documented cases in Makueni County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Data Collected: Demographics (age, sex, residence) and clinical variables (BMI, HIV status, resistance subtype, GeneXpert results, treatment outcomes)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Confidentiality: Patient identifiers excluded during abstraction and analysis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Analysis Tools: R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Systems Modeling: Applied SEIR-P framework to simulate intervention cascades, treatment trajectories, and transmission dynamics.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ML models: Logistic Regression, Random Forest, SVM, KNN, GBM,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XGBoost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Neural Networks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397654" y="2529621"/>
            <a:ext cx="16468725" cy="422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 Evaluation: Compared training/testing accuracy; assessed sensitivity, specificity, PPV, NPV, Cohen’s Kappa, and AUC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Feature Importance: Tuned Logistic Regression coefficients used to identify clinically relevant predictors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Ethics: Approval obtained from relevant authorities; confidentiality strictly maintained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Limitations: Reliance on hospital‑based records may underrepresent community cases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Strength: Integration of SEIR modeling and machine learning provided robust, context‑specific evidence for health system strengthening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227CC991-9949-4F59-9B25-787E4D23D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58" y="2198588"/>
            <a:ext cx="15623648" cy="775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0415FF0-D0B5-5CCB-B6AE-5836D3791F7E}"/>
              </a:ext>
            </a:extLst>
          </p:cNvPr>
          <p:cNvSpPr txBox="1"/>
          <p:nvPr/>
        </p:nvSpPr>
        <p:spPr>
          <a:xfrm>
            <a:off x="397654" y="2529621"/>
            <a:ext cx="16468725" cy="54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r>
              <a:rPr lang="en-US" sz="2400" b="1" dirty="0"/>
              <a:t>Sociodemographic background of the DR-TB patients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6776F530-EB1C-49A5-A9EA-79FFE3AAD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938" y="3319919"/>
            <a:ext cx="13302062" cy="65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96086" y="2461401"/>
            <a:ext cx="16468725" cy="54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Clinical Information of the DR-TB patients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7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BB62009-F6E4-4C1A-BF3F-6BBEE8C75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189" y="3001933"/>
            <a:ext cx="14883612" cy="702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54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DR-TB Treatment Outcome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24533F77-AF7B-4B11-ACB5-BFECA8A744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070154"/>
            <a:ext cx="14401800" cy="7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511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SEIR-P Model Overview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Compartmental SEIR‑P framework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Focus: DR‑TB in Makueni County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 horizon: 720 days (24 months) </a:t>
            </a:r>
          </a:p>
          <a:p>
            <a:pPr marL="685800" lvl="1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Standard for conventional longer regimens 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Seeded with one infectious case to initiate transmission at baseline</a:t>
            </a:r>
          </a:p>
          <a:p>
            <a:pPr marL="228600" lvl="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Captures progression and treatment outcomes</a:t>
            </a:r>
          </a:p>
          <a:p>
            <a:pPr marL="400835" lvl="1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09823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4409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Compartment Definitions: 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Susceptible individuals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Exposed (latent, not yet infectious)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Infectious patients under treatment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Recovered with good outcomes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Aligning with WHO treatment outcome definitions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Poor outcomes (death, failure, LTFU)</a:t>
            </a:r>
          </a:p>
          <a:p>
            <a:pPr marL="400835" lvl="1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208139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49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Initial Conditions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Total county population: 987,653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Susceptible (S₀ = 987,520)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Exposed (E₀ = 0)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Infectious (I₀ = 1)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Recovered (R₀ = 101)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Poor outcome (P₀ = 31)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Baseline recoveries and poor outcomes were incorporated to reflect real program data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Seeding with one infectious case avoids trivial dynamics and mimics early outbreak/epidemic conditions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589310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5552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Parameterization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Parameters informed by local data + literature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β and σ were not directly estimated due to data limitations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Transmission rate β = 0.2/month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Progression rate σ = 0.15/month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γ and μ proportions were derived directly from the 132‑patient cohort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Recovery rate γ = 76.5% (n=101)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Poor outcome rate μ = 23.5% (n=31)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Mean infectious duration  fixed at 720 days to scale hazard rate (adjust transitions)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69495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7737946" cy="5655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Assumptions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population size </a:t>
            </a:r>
          </a:p>
          <a:p>
            <a:pPr marL="685800" lvl="1" indent="-2286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births/natural deaths/new entries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Homogeneous mixing of individuals</a:t>
            </a:r>
          </a:p>
          <a:p>
            <a:pPr marL="685800" lvl="1" indent="-2286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susceptible person has the same chance of contact with any infectious person).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 transition hazards</a:t>
            </a:r>
          </a:p>
          <a:p>
            <a:pPr marL="685800" lvl="1" indent="-2286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Transitions occur at a fixed probability per unit time, independent of duration in a compartment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reinfection after recovery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outcomes treated as absorbing  for tractability</a:t>
            </a:r>
          </a:p>
          <a:p>
            <a:pPr marL="685800" lvl="1" indent="-2286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return to infectiousness</a:t>
            </a:r>
          </a:p>
          <a:p>
            <a:pPr marL="228600" lvl="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Cohort proportions assumed stable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3515546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7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2EBA3E7-E580-4DCD-8B66-491620B2A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58" y="2298287"/>
            <a:ext cx="14984842" cy="760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8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7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069DED3-C808-41AC-ACA7-820ABEDD3A56}"/>
              </a:ext>
            </a:extLst>
          </p:cNvPr>
          <p:cNvSpPr/>
          <p:nvPr/>
        </p:nvSpPr>
        <p:spPr>
          <a:xfrm>
            <a:off x="152400" y="2478210"/>
            <a:ext cx="17525999" cy="3793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1000"/>
              </a:spcBef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Machine Learning Models: </a:t>
            </a:r>
          </a:p>
          <a:p>
            <a:pPr marL="1258870" lvl="2" indent="-400835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Developed multiple models—Logistic Regression, Random Forest, SVM, KNN, GBM,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XGBoost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NeuralNetworks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00150" lvl="2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EDA: Summarize patients outcomes relationships</a:t>
            </a:r>
          </a:p>
          <a:p>
            <a:pPr marL="1200150" lvl="2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Logistic regression for binary outcomes</a:t>
            </a:r>
          </a:p>
          <a:p>
            <a:pPr marL="1200150" lvl="2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Model Training and Evaluation (Metrics): Sensitivity, Specificity, PPV, NPV, Kappa and AUC</a:t>
            </a:r>
          </a:p>
          <a:p>
            <a:pPr marL="1200150" lvl="2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Feature Importance and interpretation: Rank Predictors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8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9F2B7B56-1B30-4290-AEAE-4DB8BB999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285847"/>
            <a:ext cx="15497806" cy="762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25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BEAB0A0E-2896-47BE-A5DD-99EE691DD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309957"/>
            <a:ext cx="16507098" cy="75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01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B376B5A9-9F55-47A2-8C76-3295462D30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58" y="2438301"/>
            <a:ext cx="15365842" cy="733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E2FBD-6464-43FC-8FFE-17C6E4C26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66920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Confusion matrices for logistic regression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7D5952-4EA7-42AF-916C-896AABA53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958" y="2216889"/>
            <a:ext cx="4527546" cy="3444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DB879C-6729-42C8-BED4-6DFA1D370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670" y="2326627"/>
            <a:ext cx="4170026" cy="3223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B501ED-CA6E-49BB-BDBC-92503911F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696" y="2326627"/>
            <a:ext cx="4170027" cy="3223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755237-2E6A-4C27-BC58-88E8833E1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0724" y="2326627"/>
            <a:ext cx="4037279" cy="32235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0834C0-9738-4E2C-9A32-124324A2C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738" y="6136912"/>
            <a:ext cx="4974767" cy="36024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3807D0-57A6-47DB-B1BA-CBC8814CC7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669" y="5988496"/>
            <a:ext cx="4170024" cy="37508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D6B8B0-5419-43F2-9D4C-3DF2645B99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695" y="6098233"/>
            <a:ext cx="4339058" cy="36410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9EF2D6-A33E-4BF6-A11C-E0ECDC7746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19752" y="5988496"/>
            <a:ext cx="3868248" cy="37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93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0" y="1272300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1516867" y="1041146"/>
            <a:ext cx="14656785" cy="1710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Results: </a:t>
            </a:r>
            <a:r>
              <a:rPr lang="en-US" sz="4000" b="1" kern="0" dirty="0">
                <a:solidFill>
                  <a:schemeClr val="bg1"/>
                </a:solidFill>
                <a:latin typeface="Calibri Light" panose="020F0302020204030204"/>
              </a:rPr>
              <a:t>Feature Importance in DR‑TB Treatment Success Model</a:t>
            </a:r>
            <a:endParaRPr lang="en-US" sz="2400" kern="0" dirty="0">
              <a:solidFill>
                <a:schemeClr val="bg1"/>
              </a:solidFill>
            </a:endParaRPr>
          </a:p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: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55039542-D5B8-4044-A95A-F60B408B9E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838" y="2109455"/>
            <a:ext cx="15863847" cy="772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12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7737946" cy="6579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Contextual Evidence: Study provides county‑specific insights on DRTB, complementing global and regional literature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Treatment Success: Makueni’s rate (76.5%) slightly above WHO minimum (75%) and well above global average (~60%)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Persistent Gaps: Poor outcomes (23.5%)—deaths and loss to follow‑up—mirror challenges seen in Uganda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System‑Level Modeling: SEIRP framework shows epidemic wave peaking at 2–4 months</a:t>
            </a:r>
          </a:p>
          <a:p>
            <a:pPr marL="1258870" lvl="2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Policy Implication: Underscores importance of early detection and intervention to flatten epidemic peaks</a:t>
            </a:r>
          </a:p>
          <a:p>
            <a:pPr marL="1258870" lvl="2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Surveillance Needs: High poor outcome rate highlights need for stronger surveillance and targeted interventions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Machine Learning Insights: Logistic Regression and Tuned Logistic Regression most reliable, balancing accuracy and interpretability</a:t>
            </a:r>
          </a:p>
          <a:p>
            <a:pPr marL="1258870" lvl="2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Feature Importance: BMI, age, and HIV status dominate predictors (&gt;75% of model weight)</a:t>
            </a:r>
          </a:p>
          <a:p>
            <a:pPr marL="1258870" lvl="2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Regional Consistency: Findings align with regional studies linking undernutrition and HIV coinfection to poor TB outcomes</a:t>
            </a:r>
          </a:p>
          <a:p>
            <a:pPr marL="1258870" lvl="2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Policy Alignment: Supports Kenya’s integrated HIV/TB service delivery and nutritional support strategies</a:t>
            </a:r>
          </a:p>
          <a:p>
            <a:pPr marL="1258870" lvl="2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Global Strategy: Reinforces WHO End TB milestones toward 90% success rate by 2035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4076562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3301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DR‑TB remains a major challenge in Makueni County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Treatment success meets WHO target but poor outcomes persist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BMI, age, HIV status are critical determinants of success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SEIR modeling highlights importance of early detection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Tuned logistic regression offers reliable, interpretable predictive performance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215311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385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Investing in nutrition: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County Government,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MoH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Nutrition Division and all partners to consistently provide supplements and support community nutrition programs; deploy adequate nutrition officers in all TB treatment sites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HIV/TB Co‑Management: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Tailored ART regimens, stronger supply chains, enhanced monitoring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Surveillance: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Upgrading TIBU, expand community‑level detection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Predictive Tools: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Embed interpretable models in clinical workflows</a:t>
            </a:r>
          </a:p>
          <a:p>
            <a:pPr marL="801670" lvl="1" indent="-400835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Community Engagement: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Reduce stigma, strengthen psychosocial support, improve adherence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1229</Words>
  <Application>Microsoft Office PowerPoint</Application>
  <PresentationFormat>Custom</PresentationFormat>
  <Paragraphs>130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Calibri</vt:lpstr>
      <vt:lpstr>Arial Bold</vt:lpstr>
      <vt:lpstr>Arial Bold Italics</vt:lpstr>
      <vt:lpstr>Calibri Light</vt:lpstr>
      <vt:lpstr>Brush Script MT</vt:lpstr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Confusion matrices for logistic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USER</dc:creator>
  <cp:lastModifiedBy>USER</cp:lastModifiedBy>
  <cp:revision>29</cp:revision>
  <dcterms:created xsi:type="dcterms:W3CDTF">2006-08-16T00:00:00Z</dcterms:created>
  <dcterms:modified xsi:type="dcterms:W3CDTF">2026-05-02T10:56:25Z</dcterms:modified>
  <dc:identifier>DAHHYIZfiEY</dc:identifier>
</cp:coreProperties>
</file>